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2A9AE-8D5E-46C6-9C29-D95118E59F9E}" type="datetimeFigureOut">
              <a:rPr lang="en-SG" smtClean="0"/>
              <a:t>24/4/2017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927F9-9002-4E26-A8E6-2EEFB3DB70A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53272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7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EC4AE-B435-49EE-A3CA-54717192B00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0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501AC-3440-494A-8F2E-241C677267A5}" type="slidenum">
              <a:rPr lang="en-SG" smtClean="0">
                <a:solidFill>
                  <a:prstClr val="black"/>
                </a:solidFill>
              </a:rPr>
              <a:pPr/>
              <a:t>8</a:t>
            </a:fld>
            <a:endParaRPr lang="en-S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97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4/24/2017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0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4/24/2017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9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4/24/2017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2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4/24/2017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3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4/24/2017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5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4/24/2017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4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4/24/2017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44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4/24/2017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3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4/24/2017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4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4/24/2017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76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4/24/2017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4/24/2017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0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1524000"/>
          </a:xfrm>
        </p:spPr>
        <p:txBody>
          <a:bodyPr/>
          <a:lstStyle/>
          <a:p>
            <a:pPr algn="ctr"/>
            <a:r>
              <a:rPr lang="en-US" sz="8800" dirty="0"/>
              <a:t>G M T S 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244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THE GLOBAL MEETING, TRAINING, </a:t>
            </a:r>
          </a:p>
          <a:p>
            <a:pPr algn="ctr"/>
            <a:r>
              <a:rPr lang="en-US" sz="3200" b="1" dirty="0"/>
              <a:t>AND SEMINAR SYSTEM</a:t>
            </a:r>
          </a:p>
        </p:txBody>
      </p:sp>
    </p:spTree>
    <p:extLst>
      <p:ext uri="{BB962C8B-B14F-4D97-AF65-F5344CB8AC3E}">
        <p14:creationId xmlns:p14="http://schemas.microsoft.com/office/powerpoint/2010/main" val="214294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548427" y="34738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  <a:latin typeface="Impact"/>
              </a:rPr>
              <a:t>GMTSS GOAL </a:t>
            </a:r>
          </a:p>
        </p:txBody>
      </p:sp>
      <p:pic>
        <p:nvPicPr>
          <p:cNvPr id="32" name="Picture 31" descr="Screen Shot 2017-03-23 at 10.31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047" y="3653228"/>
            <a:ext cx="8070760" cy="307345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295048" y="1268742"/>
            <a:ext cx="5149516" cy="3889176"/>
            <a:chOff x="4495800" y="1447800"/>
            <a:chExt cx="4191000" cy="4038600"/>
          </a:xfrm>
        </p:grpSpPr>
        <p:grpSp>
          <p:nvGrpSpPr>
            <p:cNvPr id="6" name="Group 5"/>
            <p:cNvGrpSpPr/>
            <p:nvPr/>
          </p:nvGrpSpPr>
          <p:grpSpPr>
            <a:xfrm>
              <a:off x="4495800" y="1447800"/>
              <a:ext cx="3886200" cy="609600"/>
              <a:chOff x="838200" y="895350"/>
              <a:chExt cx="3886200" cy="838200"/>
            </a:xfrm>
            <a:solidFill>
              <a:srgbClr val="C00000"/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838200" y="895350"/>
                <a:ext cx="3352800" cy="838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Chevron 4"/>
              <p:cNvSpPr/>
              <p:nvPr/>
            </p:nvSpPr>
            <p:spPr>
              <a:xfrm flipH="1">
                <a:off x="3810000" y="895350"/>
                <a:ext cx="914400" cy="838200"/>
              </a:xfrm>
              <a:prstGeom prst="chevron">
                <a:avLst>
                  <a:gd name="adj" fmla="val 387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495801" y="2133600"/>
              <a:ext cx="3881927" cy="609600"/>
              <a:chOff x="842473" y="895350"/>
              <a:chExt cx="3881927" cy="838200"/>
            </a:xfrm>
            <a:solidFill>
              <a:srgbClr val="FF0000"/>
            </a:solidFill>
          </p:grpSpPr>
          <p:sp>
            <p:nvSpPr>
              <p:cNvPr id="10" name="Rectangle 9"/>
              <p:cNvSpPr/>
              <p:nvPr/>
            </p:nvSpPr>
            <p:spPr>
              <a:xfrm>
                <a:off x="842473" y="895350"/>
                <a:ext cx="3348527" cy="838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Chevron 10"/>
              <p:cNvSpPr/>
              <p:nvPr/>
            </p:nvSpPr>
            <p:spPr>
              <a:xfrm flipH="1">
                <a:off x="3810000" y="895350"/>
                <a:ext cx="914400" cy="838200"/>
              </a:xfrm>
              <a:prstGeom prst="chevron">
                <a:avLst>
                  <a:gd name="adj" fmla="val 387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495800" y="2819400"/>
              <a:ext cx="3886200" cy="609600"/>
              <a:chOff x="838200" y="895350"/>
              <a:chExt cx="3886200" cy="838200"/>
            </a:xfrm>
            <a:solidFill>
              <a:srgbClr val="C00000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838200" y="895350"/>
                <a:ext cx="3352800" cy="838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Chevron 13"/>
              <p:cNvSpPr/>
              <p:nvPr/>
            </p:nvSpPr>
            <p:spPr>
              <a:xfrm flipH="1">
                <a:off x="3810000" y="895350"/>
                <a:ext cx="914400" cy="838200"/>
              </a:xfrm>
              <a:prstGeom prst="chevron">
                <a:avLst>
                  <a:gd name="adj" fmla="val 387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495801" y="3505200"/>
              <a:ext cx="3881927" cy="609600"/>
              <a:chOff x="842473" y="895350"/>
              <a:chExt cx="3881927" cy="838200"/>
            </a:xfrm>
            <a:solidFill>
              <a:srgbClr val="FF0000"/>
            </a:solidFill>
          </p:grpSpPr>
          <p:sp>
            <p:nvSpPr>
              <p:cNvPr id="16" name="Rectangle 15"/>
              <p:cNvSpPr/>
              <p:nvPr/>
            </p:nvSpPr>
            <p:spPr>
              <a:xfrm>
                <a:off x="842473" y="895350"/>
                <a:ext cx="3348527" cy="838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Chevron 16"/>
              <p:cNvSpPr/>
              <p:nvPr/>
            </p:nvSpPr>
            <p:spPr>
              <a:xfrm flipH="1">
                <a:off x="3810000" y="895350"/>
                <a:ext cx="914400" cy="838200"/>
              </a:xfrm>
              <a:prstGeom prst="chevron">
                <a:avLst>
                  <a:gd name="adj" fmla="val 387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495801" y="4191000"/>
              <a:ext cx="3881927" cy="609600"/>
              <a:chOff x="1371600" y="895350"/>
              <a:chExt cx="3352800" cy="838200"/>
            </a:xfrm>
            <a:solidFill>
              <a:srgbClr val="C00000"/>
            </a:solidFill>
          </p:grpSpPr>
          <p:sp>
            <p:nvSpPr>
              <p:cNvPr id="19" name="Rectangle 18"/>
              <p:cNvSpPr/>
              <p:nvPr/>
            </p:nvSpPr>
            <p:spPr>
              <a:xfrm>
                <a:off x="1371600" y="895350"/>
                <a:ext cx="2819400" cy="838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Chevron 19"/>
              <p:cNvSpPr/>
              <p:nvPr/>
            </p:nvSpPr>
            <p:spPr>
              <a:xfrm flipH="1">
                <a:off x="3810000" y="895350"/>
                <a:ext cx="914400" cy="838200"/>
              </a:xfrm>
              <a:prstGeom prst="chevron">
                <a:avLst>
                  <a:gd name="adj" fmla="val 387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495800" y="4876800"/>
              <a:ext cx="3877654" cy="609600"/>
              <a:chOff x="1371600" y="895350"/>
              <a:chExt cx="3352800" cy="838200"/>
            </a:xfrm>
            <a:solidFill>
              <a:srgbClr val="FF0000"/>
            </a:solidFill>
          </p:grpSpPr>
          <p:sp>
            <p:nvSpPr>
              <p:cNvPr id="22" name="Rectangle 21"/>
              <p:cNvSpPr/>
              <p:nvPr/>
            </p:nvSpPr>
            <p:spPr>
              <a:xfrm>
                <a:off x="1371600" y="895350"/>
                <a:ext cx="2819400" cy="838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Chevron 22"/>
              <p:cNvSpPr/>
              <p:nvPr/>
            </p:nvSpPr>
            <p:spPr>
              <a:xfrm flipH="1">
                <a:off x="3810000" y="895350"/>
                <a:ext cx="914400" cy="838200"/>
              </a:xfrm>
              <a:prstGeom prst="chevron">
                <a:avLst>
                  <a:gd name="adj" fmla="val 3878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4648200" y="1554706"/>
              <a:ext cx="3302266" cy="383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ct val="50000"/>
                </a:spcAft>
              </a:pPr>
              <a:r>
                <a:rPr lang="en-US" altLang="zh-CN" dirty="0">
                  <a:solidFill>
                    <a:prstClr val="white"/>
                  </a:solidFill>
                </a:rPr>
                <a:t>Implement a professional GMTSS system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8200" y="2090582"/>
              <a:ext cx="3581400" cy="671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ct val="50000"/>
                </a:spcAft>
              </a:pPr>
              <a:r>
                <a:rPr lang="en-US" altLang="zh-CN" dirty="0">
                  <a:solidFill>
                    <a:prstClr val="white"/>
                  </a:solidFill>
                </a:rPr>
                <a:t>Set records for attendance at all meeting levels (UBPs, Trainings)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648200" y="2796894"/>
              <a:ext cx="4038600" cy="671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ct val="50000"/>
                </a:spcAft>
              </a:pPr>
              <a:r>
                <a:rPr lang="en-US" altLang="zh-CN" dirty="0">
                  <a:solidFill>
                    <a:prstClr val="white"/>
                  </a:solidFill>
                </a:rPr>
                <a:t>Increase the number of UFO in SINGAPORE(Increase Recruitment)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81524" y="3612107"/>
              <a:ext cx="1762809" cy="383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ct val="50000"/>
                </a:spcAft>
              </a:pPr>
              <a:r>
                <a:rPr lang="en-US" altLang="zh-CN" dirty="0">
                  <a:solidFill>
                    <a:prstClr val="white"/>
                  </a:solidFill>
                </a:rPr>
                <a:t>Increase #Pin Levels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64734" y="4167536"/>
              <a:ext cx="3564865" cy="6711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ct val="50000"/>
                </a:spcAft>
              </a:pPr>
              <a:r>
                <a:rPr lang="en-US" altLang="zh-CN" dirty="0">
                  <a:solidFill>
                    <a:prstClr val="white"/>
                  </a:solidFill>
                </a:rPr>
                <a:t>Increase the number of Preferred Customers (Increase Sales)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64734" y="4984567"/>
              <a:ext cx="1366203" cy="383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ct val="50000"/>
                </a:spcAft>
              </a:pPr>
              <a:r>
                <a:rPr lang="en-US" altLang="zh-CN" dirty="0">
                  <a:solidFill>
                    <a:prstClr val="white"/>
                  </a:solidFill>
                </a:rPr>
                <a:t>Build teamwork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 flipH="1">
              <a:off x="2773734" y="3171826"/>
              <a:ext cx="4038598" cy="59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654786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524000" y="971550"/>
            <a:ext cx="9144684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981200" y="1828801"/>
            <a:ext cx="8153400" cy="737174"/>
          </a:xfrm>
          <a:prstGeom prst="rect">
            <a:avLst/>
          </a:prstGeom>
          <a:solidFill>
            <a:srgbClr val="095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133600" y="3276600"/>
            <a:ext cx="3262358" cy="0"/>
          </a:xfrm>
          <a:prstGeom prst="line">
            <a:avLst/>
          </a:prstGeom>
          <a:ln>
            <a:solidFill>
              <a:srgbClr val="10A0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133600" y="4800600"/>
            <a:ext cx="3262358" cy="0"/>
          </a:xfrm>
          <a:prstGeom prst="line">
            <a:avLst/>
          </a:prstGeom>
          <a:ln>
            <a:solidFill>
              <a:srgbClr val="10A0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2133600" y="4038600"/>
            <a:ext cx="3262358" cy="0"/>
          </a:xfrm>
          <a:prstGeom prst="line">
            <a:avLst/>
          </a:prstGeom>
          <a:ln>
            <a:solidFill>
              <a:srgbClr val="10A0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670964" y="3657600"/>
            <a:ext cx="3338558" cy="0"/>
          </a:xfrm>
          <a:prstGeom prst="line">
            <a:avLst/>
          </a:prstGeom>
          <a:ln>
            <a:solidFill>
              <a:srgbClr val="C0D7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553200" y="4419600"/>
            <a:ext cx="3414758" cy="0"/>
          </a:xfrm>
          <a:prstGeom prst="line">
            <a:avLst/>
          </a:prstGeom>
          <a:ln>
            <a:solidFill>
              <a:srgbClr val="C0D7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485688" y="4114800"/>
            <a:ext cx="1143000" cy="1143000"/>
          </a:xfrm>
          <a:prstGeom prst="rect">
            <a:avLst/>
          </a:prstGeom>
          <a:solidFill>
            <a:srgbClr val="10A0C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19075836" lon="4183828" rev="17022803"/>
            </a:camera>
            <a:lightRig rig="threePt" dir="t"/>
          </a:scene3d>
          <a:sp3d extrusionH="215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86400" y="3733800"/>
            <a:ext cx="1143000" cy="1143000"/>
          </a:xfrm>
          <a:prstGeom prst="rect">
            <a:avLst/>
          </a:prstGeom>
          <a:solidFill>
            <a:srgbClr val="C0D729"/>
          </a:solidFill>
          <a:ln>
            <a:noFill/>
          </a:ln>
          <a:scene3d>
            <a:camera prst="orthographicFront">
              <a:rot lat="19075836" lon="4183828" rev="17022803"/>
            </a:camera>
            <a:lightRig rig="threePt" dir="t"/>
          </a:scene3d>
          <a:sp3d extrusionH="215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0" y="3352800"/>
            <a:ext cx="1143000" cy="1143000"/>
          </a:xfrm>
          <a:prstGeom prst="rect">
            <a:avLst/>
          </a:prstGeom>
          <a:solidFill>
            <a:srgbClr val="10A0C5"/>
          </a:solidFill>
          <a:ln>
            <a:noFill/>
          </a:ln>
          <a:scene3d>
            <a:camera prst="orthographicFront">
              <a:rot lat="19075836" lon="4183828" rev="17022803"/>
            </a:camera>
            <a:lightRig rig="threePt" dir="t"/>
          </a:scene3d>
          <a:sp3d extrusionH="215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79279" y="2971800"/>
            <a:ext cx="1143000" cy="1143000"/>
          </a:xfrm>
          <a:prstGeom prst="rect">
            <a:avLst/>
          </a:prstGeom>
          <a:solidFill>
            <a:srgbClr val="C0D729"/>
          </a:solidFill>
          <a:ln>
            <a:noFill/>
          </a:ln>
          <a:scene3d>
            <a:camera prst="orthographicFront">
              <a:rot lat="19075836" lon="4183828" rev="17022803"/>
            </a:camera>
            <a:lightRig rig="threePt" dir="t"/>
          </a:scene3d>
          <a:sp3d extrusionH="215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72158" y="2590800"/>
            <a:ext cx="1143000" cy="1143000"/>
          </a:xfrm>
          <a:prstGeom prst="rect">
            <a:avLst/>
          </a:prstGeom>
          <a:solidFill>
            <a:srgbClr val="10A0C5"/>
          </a:solidFill>
          <a:ln>
            <a:noFill/>
          </a:ln>
          <a:scene3d>
            <a:camera prst="orthographicFront">
              <a:rot lat="19075836" lon="4183828" rev="17022803"/>
            </a:camera>
            <a:lightRig rig="threePt" dir="t"/>
          </a:scene3d>
          <a:sp3d extrusionH="215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76457" y="1905002"/>
            <a:ext cx="7926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cap="all" dirty="0">
                <a:solidFill>
                  <a:prstClr val="white"/>
                </a:solidFill>
                <a:ea typeface="ＭＳ Ｐゴシック" pitchFamily="34" charset="-128"/>
              </a:rPr>
              <a:t>How do we reach our goals?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80332" y="2589938"/>
            <a:ext cx="3149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ea typeface="ＭＳ Ｐゴシック" pitchFamily="34" charset="-128"/>
              </a:rPr>
              <a:t>More 1 on 1 /2 on 1 /HBP and </a:t>
            </a:r>
          </a:p>
          <a:p>
            <a:r>
              <a:rPr lang="en-US" b="1" dirty="0">
                <a:solidFill>
                  <a:prstClr val="white"/>
                </a:solidFill>
                <a:ea typeface="ＭＳ Ｐゴシック" pitchFamily="34" charset="-128"/>
              </a:rPr>
              <a:t>Promote team work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133600" y="2971800"/>
            <a:ext cx="457200" cy="304800"/>
            <a:chOff x="381000" y="514350"/>
            <a:chExt cx="457200" cy="228600"/>
          </a:xfrm>
          <a:solidFill>
            <a:srgbClr val="10A0C5"/>
          </a:solidFill>
        </p:grpSpPr>
        <p:sp>
          <p:nvSpPr>
            <p:cNvPr id="24" name="Rectangle 23"/>
            <p:cNvSpPr/>
            <p:nvPr/>
          </p:nvSpPr>
          <p:spPr>
            <a:xfrm>
              <a:off x="381000" y="514350"/>
              <a:ext cx="3048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ight Triangle 24"/>
            <p:cNvSpPr/>
            <p:nvPr/>
          </p:nvSpPr>
          <p:spPr>
            <a:xfrm>
              <a:off x="685800" y="514350"/>
              <a:ext cx="152400" cy="2286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133600" y="3733800"/>
            <a:ext cx="457200" cy="304800"/>
            <a:chOff x="381000" y="514350"/>
            <a:chExt cx="457200" cy="228600"/>
          </a:xfrm>
          <a:solidFill>
            <a:srgbClr val="10A0C5"/>
          </a:solidFill>
        </p:grpSpPr>
        <p:sp>
          <p:nvSpPr>
            <p:cNvPr id="28" name="Rectangle 27"/>
            <p:cNvSpPr/>
            <p:nvPr/>
          </p:nvSpPr>
          <p:spPr>
            <a:xfrm>
              <a:off x="381000" y="514350"/>
              <a:ext cx="3048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ight Triangle 28"/>
            <p:cNvSpPr/>
            <p:nvPr/>
          </p:nvSpPr>
          <p:spPr>
            <a:xfrm>
              <a:off x="685800" y="514350"/>
              <a:ext cx="152400" cy="2286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33600" y="4495800"/>
            <a:ext cx="457200" cy="304800"/>
            <a:chOff x="381000" y="514350"/>
            <a:chExt cx="457200" cy="228600"/>
          </a:xfrm>
          <a:solidFill>
            <a:srgbClr val="10A0C5"/>
          </a:solidFill>
        </p:grpSpPr>
        <p:sp>
          <p:nvSpPr>
            <p:cNvPr id="31" name="Rectangle 30"/>
            <p:cNvSpPr/>
            <p:nvPr/>
          </p:nvSpPr>
          <p:spPr>
            <a:xfrm>
              <a:off x="381000" y="514350"/>
              <a:ext cx="3048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Right Triangle 31"/>
            <p:cNvSpPr/>
            <p:nvPr/>
          </p:nvSpPr>
          <p:spPr>
            <a:xfrm>
              <a:off x="685800" y="514350"/>
              <a:ext cx="152400" cy="2286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flipH="1">
            <a:off x="9519304" y="3352800"/>
            <a:ext cx="457200" cy="304800"/>
            <a:chOff x="381000" y="514350"/>
            <a:chExt cx="457200" cy="228600"/>
          </a:xfrm>
          <a:solidFill>
            <a:srgbClr val="C0D729"/>
          </a:solidFill>
        </p:grpSpPr>
        <p:sp>
          <p:nvSpPr>
            <p:cNvPr id="34" name="Rectangle 33"/>
            <p:cNvSpPr/>
            <p:nvPr/>
          </p:nvSpPr>
          <p:spPr>
            <a:xfrm>
              <a:off x="381000" y="514350"/>
              <a:ext cx="3048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ight Triangle 34"/>
            <p:cNvSpPr/>
            <p:nvPr/>
          </p:nvSpPr>
          <p:spPr>
            <a:xfrm>
              <a:off x="685800" y="514350"/>
              <a:ext cx="152400" cy="2286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flipH="1">
            <a:off x="9519304" y="4114800"/>
            <a:ext cx="457200" cy="304800"/>
            <a:chOff x="381000" y="514350"/>
            <a:chExt cx="457200" cy="228600"/>
          </a:xfrm>
          <a:solidFill>
            <a:srgbClr val="C0D729"/>
          </a:solidFill>
        </p:grpSpPr>
        <p:sp>
          <p:nvSpPr>
            <p:cNvPr id="37" name="Rectangle 36"/>
            <p:cNvSpPr/>
            <p:nvPr/>
          </p:nvSpPr>
          <p:spPr>
            <a:xfrm>
              <a:off x="381000" y="514350"/>
              <a:ext cx="304800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ight Triangle 37"/>
            <p:cNvSpPr/>
            <p:nvPr/>
          </p:nvSpPr>
          <p:spPr>
            <a:xfrm>
              <a:off x="685800" y="514350"/>
              <a:ext cx="152400" cy="2286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6928504" y="2783563"/>
            <a:ext cx="3048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ea typeface="ＭＳ Ｐゴシック" pitchFamily="34" charset="-128"/>
              </a:rPr>
              <a:t>Promote and participate in UBP to increase attendees and built momentum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590801" y="3344392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ea typeface="ＭＳ Ｐゴシック" pitchFamily="34" charset="-128"/>
              </a:rPr>
              <a:t>Identify your major and participate in training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928503" y="3740347"/>
            <a:ext cx="2976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  <a:ea typeface="ＭＳ Ｐゴシック" pitchFamily="34" charset="-128"/>
              </a:rPr>
              <a:t>Increase </a:t>
            </a:r>
          </a:p>
          <a:p>
            <a:r>
              <a:rPr lang="en-US" sz="2000" b="1" dirty="0">
                <a:solidFill>
                  <a:prstClr val="white"/>
                </a:solidFill>
                <a:ea typeface="ＭＳ Ｐゴシック" pitchFamily="34" charset="-128"/>
              </a:rPr>
              <a:t>event ticket sales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580333" y="4295523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ea typeface="ＭＳ Ｐゴシック" pitchFamily="34" charset="-128"/>
              </a:rPr>
              <a:t>Duplication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503044" y="1178869"/>
            <a:ext cx="3081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</a:rPr>
              <a:t>GMTSS </a:t>
            </a:r>
            <a:r>
              <a:rPr lang="en-US" altLang="zh-CN" sz="2800" b="1" dirty="0">
                <a:solidFill>
                  <a:prstClr val="white"/>
                </a:solidFill>
                <a:cs typeface="SimSun" charset="0"/>
              </a:rPr>
              <a:t>Singapore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8711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3-23 at 11.34.2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5" y="852025"/>
            <a:ext cx="4779816" cy="2827867"/>
          </a:xfrm>
          <a:prstGeom prst="rect">
            <a:avLst/>
          </a:prstGeom>
        </p:spPr>
      </p:pic>
      <p:pic>
        <p:nvPicPr>
          <p:cNvPr id="3" name="Picture 2" descr="Screen Shot 2017-03-23 at 11.34.44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382" y="3166534"/>
            <a:ext cx="4740567" cy="28278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7613" y="4876796"/>
            <a:ext cx="23727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prstClr val="black"/>
                </a:solidFill>
              </a:rPr>
              <a:t>EVENT </a:t>
            </a:r>
          </a:p>
          <a:p>
            <a:pPr algn="r"/>
            <a:r>
              <a:rPr lang="en-US" sz="3200" dirty="0">
                <a:solidFill>
                  <a:prstClr val="black"/>
                </a:solidFill>
              </a:rPr>
              <a:t>CALENDER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42481" y="1184798"/>
            <a:ext cx="39356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Impact"/>
              </a:rPr>
              <a:t>UNFRANCHISE</a:t>
            </a:r>
            <a:r>
              <a:rPr lang="en-US" sz="4800" dirty="0">
                <a:solidFill>
                  <a:prstClr val="black"/>
                </a:solidFill>
                <a:latin typeface="Calibri" panose="020F0502020204030204" pitchFamily="34" charset="0"/>
              </a:rPr>
              <a:t>®</a:t>
            </a:r>
            <a:r>
              <a:rPr lang="en-US" sz="4800" dirty="0">
                <a:solidFill>
                  <a:prstClr val="black"/>
                </a:solidFill>
                <a:latin typeface="Impact"/>
              </a:rPr>
              <a:t> </a:t>
            </a:r>
          </a:p>
          <a:p>
            <a:pPr algn="ctr"/>
            <a:r>
              <a:rPr lang="en-US" sz="4800" dirty="0">
                <a:solidFill>
                  <a:prstClr val="black"/>
                </a:solidFill>
                <a:latin typeface="Impact"/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3030452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1" y="812808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Impact"/>
              </a:rPr>
              <a:t>FOLLOWING A SYSTEM FOR</a:t>
            </a:r>
            <a:endParaRPr lang="is-IS" sz="4000" dirty="0">
              <a:solidFill>
                <a:prstClr val="black"/>
              </a:solidFill>
              <a:latin typeface="Impact"/>
            </a:endParaRPr>
          </a:p>
          <a:p>
            <a:pPr algn="ctr"/>
            <a:r>
              <a:rPr lang="is-IS" sz="5400" dirty="0">
                <a:solidFill>
                  <a:prstClr val="black"/>
                </a:solidFill>
                <a:latin typeface="Impact"/>
              </a:rPr>
              <a:t>SUCCESS</a:t>
            </a:r>
            <a:endParaRPr lang="en-US" sz="5400" dirty="0">
              <a:solidFill>
                <a:prstClr val="black"/>
              </a:solidFill>
              <a:latin typeface="Impac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1" y="2329952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>
                <a:solidFill>
                  <a:srgbClr val="AD0101">
                    <a:lumMod val="75000"/>
                  </a:srgbClr>
                </a:solidFill>
                <a:latin typeface="Impact"/>
              </a:rPr>
              <a:t>G M T S S</a:t>
            </a:r>
          </a:p>
        </p:txBody>
      </p:sp>
      <p:pic>
        <p:nvPicPr>
          <p:cNvPr id="4" name="Picture 3" descr="Screen Shot 2017-03-24 at 1.53.03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1" y="3877294"/>
            <a:ext cx="4792135" cy="21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2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1" y="423354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Impact"/>
              </a:rPr>
              <a:t>GMTSS COMPONENTS</a:t>
            </a:r>
          </a:p>
        </p:txBody>
      </p:sp>
      <p:pic>
        <p:nvPicPr>
          <p:cNvPr id="5" name="Picture 4" descr="Screen Shot 2017-03-23 at 6.30.54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473" y="1336383"/>
            <a:ext cx="3283601" cy="1989335"/>
          </a:xfrm>
          <a:prstGeom prst="rect">
            <a:avLst/>
          </a:prstGeom>
        </p:spPr>
      </p:pic>
      <p:pic>
        <p:nvPicPr>
          <p:cNvPr id="6" name="Picture 5" descr="Screen Shot 2017-03-23 at 6.50.0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449" y="3734974"/>
            <a:ext cx="3311907" cy="1975876"/>
          </a:xfrm>
          <a:prstGeom prst="rect">
            <a:avLst/>
          </a:prstGeom>
        </p:spPr>
      </p:pic>
      <p:pic>
        <p:nvPicPr>
          <p:cNvPr id="7" name="Picture 6" descr="Screen Shot 2017-03-23 at 6.55.51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616" y="3712966"/>
            <a:ext cx="3276676" cy="1989335"/>
          </a:xfrm>
          <a:prstGeom prst="rect">
            <a:avLst/>
          </a:prstGeom>
        </p:spPr>
      </p:pic>
      <p:pic>
        <p:nvPicPr>
          <p:cNvPr id="8" name="Picture 7" descr="Screen Shot 2017-03-23 at 7.07.19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618" y="1319714"/>
            <a:ext cx="3283601" cy="1989335"/>
          </a:xfrm>
          <a:prstGeom prst="rect">
            <a:avLst/>
          </a:prstGeom>
        </p:spPr>
      </p:pic>
      <p:pic>
        <p:nvPicPr>
          <p:cNvPr id="10" name="Picture 9" descr="Screen Shot 2017-03-23 at 7.14.59 P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95" y="2689804"/>
            <a:ext cx="602322" cy="627630"/>
          </a:xfrm>
          <a:prstGeom prst="rect">
            <a:avLst/>
          </a:prstGeom>
        </p:spPr>
      </p:pic>
      <p:pic>
        <p:nvPicPr>
          <p:cNvPr id="11" name="Picture 10" descr="Screen Shot 2017-03-23 at 7.15.12 PM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677" y="2698046"/>
            <a:ext cx="602322" cy="627630"/>
          </a:xfrm>
          <a:prstGeom prst="rect">
            <a:avLst/>
          </a:prstGeom>
        </p:spPr>
      </p:pic>
      <p:pic>
        <p:nvPicPr>
          <p:cNvPr id="12" name="Picture 11" descr="Screen Shot 2017-03-23 at 7.15.28 PM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96" y="5074670"/>
            <a:ext cx="595397" cy="627630"/>
          </a:xfrm>
          <a:prstGeom prst="rect">
            <a:avLst/>
          </a:prstGeom>
        </p:spPr>
      </p:pic>
      <p:pic>
        <p:nvPicPr>
          <p:cNvPr id="13" name="Picture 12" descr="Screen Shot 2017-03-23 at 7.15.35 PM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033" y="5181201"/>
            <a:ext cx="602322" cy="6276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64618" y="3347844"/>
            <a:ext cx="3276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One-on-one / Two-on-one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68398" y="3374411"/>
            <a:ext cx="3283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Home Business Presentation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26115" y="5636434"/>
            <a:ext cx="366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prstClr val="black"/>
                </a:solidFill>
              </a:rPr>
              <a:t>UnFranchise</a:t>
            </a:r>
            <a:r>
              <a:rPr lang="en-US" sz="1600" baseline="30000" dirty="0">
                <a:solidFill>
                  <a:prstClr val="black"/>
                </a:solidFill>
              </a:rPr>
              <a:t>®</a:t>
            </a:r>
            <a:r>
              <a:rPr lang="en-US" sz="1600" dirty="0">
                <a:solidFill>
                  <a:prstClr val="black"/>
                </a:solidFill>
              </a:rPr>
              <a:t> Business Presentation &amp;  Essential Trainings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85601" y="5797836"/>
            <a:ext cx="3283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Local Seminars and Events</a:t>
            </a:r>
          </a:p>
        </p:txBody>
      </p:sp>
    </p:spTree>
    <p:extLst>
      <p:ext uri="{BB962C8B-B14F-4D97-AF65-F5344CB8AC3E}">
        <p14:creationId xmlns:p14="http://schemas.microsoft.com/office/powerpoint/2010/main" val="161041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57386" y="761243"/>
            <a:ext cx="2214068" cy="3970318"/>
          </a:xfrm>
          <a:prstGeom prst="rect">
            <a:avLst/>
          </a:prstGeom>
          <a:solidFill>
            <a:schemeClr val="accent4">
              <a:lumMod val="5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pc="225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Health</a:t>
            </a:r>
          </a:p>
          <a:p>
            <a:r>
              <a:rPr lang="en-US" spc="225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&amp; Nutrition</a:t>
            </a:r>
          </a:p>
          <a:p>
            <a:endParaRPr lang="en-US" spc="225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pc="225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Skincare</a:t>
            </a:r>
          </a:p>
          <a:p>
            <a:r>
              <a:rPr lang="en-US" spc="225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&amp; Cosmetics</a:t>
            </a:r>
          </a:p>
          <a:p>
            <a:endParaRPr lang="en-US" spc="225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pc="225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TLS™ - Weight </a:t>
            </a:r>
          </a:p>
          <a:p>
            <a:r>
              <a:rPr lang="en-US" spc="225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Management</a:t>
            </a:r>
          </a:p>
          <a:p>
            <a:endParaRPr lang="en-US" spc="225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pc="225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Internet </a:t>
            </a:r>
          </a:p>
          <a:p>
            <a:r>
              <a:rPr lang="en-US" spc="225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Sales &amp; Marketing</a:t>
            </a:r>
          </a:p>
          <a:p>
            <a:endParaRPr lang="en-US" spc="225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pc="225" dirty="0" err="1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Webcenters</a:t>
            </a:r>
            <a:r>
              <a:rPr lang="en-US" spc="225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™</a:t>
            </a:r>
          </a:p>
          <a:p>
            <a:endParaRPr lang="en-US" spc="225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12966" y="1003622"/>
            <a:ext cx="1370541" cy="44962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1 on 1s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698912" y="1971675"/>
            <a:ext cx="4238412" cy="40005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UBP</a:t>
            </a:r>
          </a:p>
        </p:txBody>
      </p:sp>
      <p:sp>
        <p:nvSpPr>
          <p:cNvPr id="24" name="Oval 23"/>
          <p:cNvSpPr/>
          <p:nvPr/>
        </p:nvSpPr>
        <p:spPr>
          <a:xfrm>
            <a:off x="4873829" y="2676659"/>
            <a:ext cx="4063497" cy="4572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NUOT, B5, ECCT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071365" y="5181601"/>
            <a:ext cx="7297340" cy="72054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International Convention &amp;  World Conference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452750" y="3486150"/>
            <a:ext cx="4828878" cy="400050"/>
          </a:xfrm>
          <a:prstGeom prst="round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Local Seminar</a:t>
            </a:r>
          </a:p>
        </p:txBody>
      </p:sp>
      <p:sp>
        <p:nvSpPr>
          <p:cNvPr id="49" name="Oval 48"/>
          <p:cNvSpPr/>
          <p:nvPr/>
        </p:nvSpPr>
        <p:spPr>
          <a:xfrm>
            <a:off x="6089679" y="1016373"/>
            <a:ext cx="1195194" cy="4572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2 on 1s</a:t>
            </a:r>
          </a:p>
        </p:txBody>
      </p:sp>
      <p:sp>
        <p:nvSpPr>
          <p:cNvPr id="51" name="Oval 50"/>
          <p:cNvSpPr/>
          <p:nvPr/>
        </p:nvSpPr>
        <p:spPr>
          <a:xfrm>
            <a:off x="7693267" y="983048"/>
            <a:ext cx="1129272" cy="51290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HBP</a:t>
            </a:r>
          </a:p>
        </p:txBody>
      </p:sp>
      <p:sp>
        <p:nvSpPr>
          <p:cNvPr id="77" name="Hexagon 76"/>
          <p:cNvSpPr/>
          <p:nvPr/>
        </p:nvSpPr>
        <p:spPr>
          <a:xfrm>
            <a:off x="3646403" y="4248150"/>
            <a:ext cx="6397227" cy="62865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Annual Convention &amp; Leadership School</a:t>
            </a:r>
          </a:p>
        </p:txBody>
      </p:sp>
      <p:sp>
        <p:nvSpPr>
          <p:cNvPr id="11" name="Left Arrow 10"/>
          <p:cNvSpPr/>
          <p:nvPr/>
        </p:nvSpPr>
        <p:spPr>
          <a:xfrm>
            <a:off x="3730081" y="1653648"/>
            <a:ext cx="1407165" cy="289840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1583947" y="927081"/>
            <a:ext cx="1464055" cy="341632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Left Arrow 115"/>
          <p:cNvSpPr/>
          <p:nvPr/>
        </p:nvSpPr>
        <p:spPr>
          <a:xfrm>
            <a:off x="3656156" y="3039498"/>
            <a:ext cx="1143748" cy="289840"/>
          </a:xfrm>
          <a:prstGeom prst="lef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Left Arrow 24"/>
          <p:cNvSpPr/>
          <p:nvPr/>
        </p:nvSpPr>
        <p:spPr>
          <a:xfrm rot="10800000">
            <a:off x="3721120" y="2470918"/>
            <a:ext cx="1074883" cy="273970"/>
          </a:xfrm>
          <a:prstGeom prst="lef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009955" y="1537760"/>
            <a:ext cx="214952" cy="36973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6643636" y="1565226"/>
            <a:ext cx="214952" cy="36973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8238744" y="1556694"/>
            <a:ext cx="214952" cy="36973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1" name="Picture 12" descr="MAU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519" y="561905"/>
            <a:ext cx="1072753" cy="95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0686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1915" y="674236"/>
            <a:ext cx="4347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  <a:latin typeface="Impact"/>
              </a:rPr>
              <a:t>GMTSS BENEFIT</a:t>
            </a:r>
          </a:p>
        </p:txBody>
      </p:sp>
      <p:pic>
        <p:nvPicPr>
          <p:cNvPr id="4" name="Picture 3" descr="Screen Shot 2017-03-23 at 8.02.22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11" y="2041442"/>
            <a:ext cx="2547196" cy="2432287"/>
          </a:xfrm>
          <a:prstGeom prst="rect">
            <a:avLst/>
          </a:prstGeom>
        </p:spPr>
      </p:pic>
      <p:pic>
        <p:nvPicPr>
          <p:cNvPr id="5" name="Picture 4" descr="Screen Shot 2017-03-23 at 8.13.35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041" y="2041442"/>
            <a:ext cx="2547196" cy="2432287"/>
          </a:xfrm>
          <a:prstGeom prst="rect">
            <a:avLst/>
          </a:prstGeom>
        </p:spPr>
      </p:pic>
      <p:pic>
        <p:nvPicPr>
          <p:cNvPr id="6" name="Picture 5" descr="Screen Shot 2017-03-23 at 8.07.24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516" y="2041442"/>
            <a:ext cx="2547196" cy="24322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2963" y="4609892"/>
            <a:ext cx="2505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</a:rPr>
              <a:t>Utilising</a:t>
            </a:r>
            <a:r>
              <a:rPr lang="en-US" sz="3200" dirty="0">
                <a:solidFill>
                  <a:prstClr val="black"/>
                </a:solidFill>
              </a:rPr>
              <a:t> the 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</a:rPr>
              <a:t>“System”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3331" y="4594211"/>
            <a:ext cx="2527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Sustain, Maintain &amp; Retain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44862" y="4578532"/>
            <a:ext cx="253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Building in other area</a:t>
            </a:r>
          </a:p>
        </p:txBody>
      </p:sp>
    </p:spTree>
    <p:extLst>
      <p:ext uri="{BB962C8B-B14F-4D97-AF65-F5344CB8AC3E}">
        <p14:creationId xmlns:p14="http://schemas.microsoft.com/office/powerpoint/2010/main" val="255162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1045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  <a:latin typeface="Impact"/>
              </a:rPr>
              <a:t>ADDITIONAL BENEFIT</a:t>
            </a:r>
          </a:p>
        </p:txBody>
      </p:sp>
      <p:pic>
        <p:nvPicPr>
          <p:cNvPr id="3" name="Picture 2" descr="Screen Shot 2017-03-23 at 8.21.4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937" y="1703941"/>
            <a:ext cx="2586816" cy="2170143"/>
          </a:xfrm>
          <a:prstGeom prst="rect">
            <a:avLst/>
          </a:prstGeom>
        </p:spPr>
      </p:pic>
      <p:pic>
        <p:nvPicPr>
          <p:cNvPr id="4" name="Picture 3" descr="Screen Shot 2017-03-23 at 8.24.03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667" y="1703941"/>
            <a:ext cx="2586816" cy="2170143"/>
          </a:xfrm>
          <a:prstGeom prst="rect">
            <a:avLst/>
          </a:prstGeom>
        </p:spPr>
      </p:pic>
      <p:pic>
        <p:nvPicPr>
          <p:cNvPr id="5" name="Picture 4" descr="Screen Shot 2017-03-23 at 8.25.50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680" y="1719621"/>
            <a:ext cx="2586816" cy="2170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5937" y="4109286"/>
            <a:ext cx="2586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Leveraging Time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</a:rPr>
              <a:t>TIME is Money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6303" y="4077925"/>
            <a:ext cx="2618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Building a Nationwide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PRODUCT 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DISTRIBUTION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16680" y="3904723"/>
            <a:ext cx="2586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Help Manage Organization Through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CROSS-POLLINATION &amp; TEAMWORK</a:t>
            </a:r>
          </a:p>
        </p:txBody>
      </p:sp>
    </p:spTree>
    <p:extLst>
      <p:ext uri="{BB962C8B-B14F-4D97-AF65-F5344CB8AC3E}">
        <p14:creationId xmlns:p14="http://schemas.microsoft.com/office/powerpoint/2010/main" val="139694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7423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  <a:latin typeface="Impact"/>
              </a:rPr>
              <a:t>ADDITIONAL BENEFIT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5937" y="4327653"/>
            <a:ext cx="2586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Global 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STANDARDISED TRAINING /  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TICKET PRICES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6303" y="4296294"/>
            <a:ext cx="261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Create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RECOGNITION 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16680" y="4296293"/>
            <a:ext cx="2586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Build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LEADERSHIP /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CAMARADERIE</a:t>
            </a:r>
          </a:p>
        </p:txBody>
      </p:sp>
      <p:pic>
        <p:nvPicPr>
          <p:cNvPr id="6" name="Picture 5" descr="Screen Shot 2017-03-23 at 9.10.4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04" y="1937989"/>
            <a:ext cx="2586816" cy="2154463"/>
          </a:xfrm>
          <a:prstGeom prst="rect">
            <a:avLst/>
          </a:prstGeom>
        </p:spPr>
      </p:pic>
      <p:pic>
        <p:nvPicPr>
          <p:cNvPr id="10" name="Picture 9" descr="Screen Shot 2017-03-23 at 9.17.05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667" y="1937989"/>
            <a:ext cx="2586816" cy="2170143"/>
          </a:xfrm>
          <a:prstGeom prst="rect">
            <a:avLst/>
          </a:prstGeom>
        </p:spPr>
      </p:pic>
      <p:pic>
        <p:nvPicPr>
          <p:cNvPr id="11" name="Picture 10" descr="Screen Shot 2017-03-23 at 9.21.15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358" y="1937989"/>
            <a:ext cx="2586816" cy="21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8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2" y="3220318"/>
            <a:ext cx="9143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</a:rPr>
              <a:t>YOU CAN’T BE A</a:t>
            </a:r>
          </a:p>
          <a:p>
            <a:pPr algn="ctr"/>
            <a:r>
              <a:rPr lang="en-US" sz="4800" b="1" dirty="0">
                <a:solidFill>
                  <a:prstClr val="black"/>
                </a:solidFill>
              </a:rPr>
              <a:t>LEADER</a:t>
            </a:r>
          </a:p>
          <a:p>
            <a:pPr algn="ctr"/>
            <a:r>
              <a:rPr lang="en-US" sz="3600" dirty="0">
                <a:solidFill>
                  <a:prstClr val="black"/>
                </a:solidFill>
              </a:rPr>
              <a:t>IF YOU’RE NOT PART OF THE</a:t>
            </a:r>
          </a:p>
          <a:p>
            <a:pPr algn="ctr"/>
            <a:r>
              <a:rPr lang="en-US" sz="4800" b="1" dirty="0">
                <a:solidFill>
                  <a:prstClr val="black"/>
                </a:solidFill>
              </a:rPr>
              <a:t>SYSTEM</a:t>
            </a:r>
          </a:p>
        </p:txBody>
      </p:sp>
      <p:pic>
        <p:nvPicPr>
          <p:cNvPr id="3" name="Picture 2" descr="Screen Shot 2017-03-24 at 12.28.44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34" y="884761"/>
            <a:ext cx="3674533" cy="203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1" y="659722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prstClr val="black"/>
                </a:solidFill>
                <a:latin typeface="Impact"/>
              </a:rPr>
              <a:t>IMPORTANCE OF GMTSS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816603"/>
            <a:ext cx="9143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THE MONEY IS</a:t>
            </a:r>
          </a:p>
          <a:p>
            <a:pPr algn="ctr"/>
            <a:r>
              <a:rPr lang="en-US" sz="4400" dirty="0">
                <a:solidFill>
                  <a:prstClr val="black"/>
                </a:solidFill>
              </a:rPr>
              <a:t>IN THE PLAN!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</a:rPr>
              <a:t>NOT THE MEETINGS</a:t>
            </a:r>
          </a:p>
        </p:txBody>
      </p:sp>
      <p:pic>
        <p:nvPicPr>
          <p:cNvPr id="4" name="Picture 3" descr="Screen Shot 2017-03-23 at 9.39.33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37" y="3797601"/>
            <a:ext cx="5494572" cy="206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6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1" y="592675"/>
            <a:ext cx="9143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  <a:latin typeface="Impact"/>
              </a:rPr>
              <a:t>STARTING</a:t>
            </a:r>
          </a:p>
          <a:p>
            <a:pPr algn="ctr"/>
            <a:r>
              <a:rPr lang="en-US" sz="5400" dirty="0">
                <a:solidFill>
                  <a:prstClr val="black"/>
                </a:solidFill>
                <a:latin typeface="Impact"/>
              </a:rPr>
              <a:t>THE GMTSS SYSTEM</a:t>
            </a:r>
          </a:p>
        </p:txBody>
      </p:sp>
      <p:pic>
        <p:nvPicPr>
          <p:cNvPr id="3" name="Picture 2" descr="Screen Shot 2017-03-24 at 12.37.35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10363"/>
            <a:ext cx="9144000" cy="2925233"/>
          </a:xfrm>
          <a:prstGeom prst="rect">
            <a:avLst/>
          </a:prstGeom>
        </p:spPr>
      </p:pic>
      <p:pic>
        <p:nvPicPr>
          <p:cNvPr id="4" name="Picture 3" descr="Screen Shot 2017-03-24 at 12.38.51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1" y="4209073"/>
            <a:ext cx="402383" cy="399152"/>
          </a:xfrm>
          <a:prstGeom prst="rect">
            <a:avLst/>
          </a:prstGeom>
        </p:spPr>
      </p:pic>
      <p:pic>
        <p:nvPicPr>
          <p:cNvPr id="7" name="Picture 6" descr="Screen Shot 2017-03-24 at 12.38.51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93" y="4497891"/>
            <a:ext cx="191639" cy="368317"/>
          </a:xfrm>
          <a:prstGeom prst="rect">
            <a:avLst/>
          </a:prstGeom>
        </p:spPr>
      </p:pic>
      <p:pic>
        <p:nvPicPr>
          <p:cNvPr id="12" name="Picture 11" descr="Screen Shot 2017-03-24 at 12.38.51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227" y="4497891"/>
            <a:ext cx="191639" cy="368317"/>
          </a:xfrm>
          <a:prstGeom prst="rect">
            <a:avLst/>
          </a:prstGeom>
        </p:spPr>
      </p:pic>
      <p:pic>
        <p:nvPicPr>
          <p:cNvPr id="13" name="Picture 12" descr="Screen Shot 2017-03-24 at 12.38.51 A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717" y="4362426"/>
            <a:ext cx="355341" cy="2860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2" y="5595734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IMPLEMENTING AND DUPLICATING THE SYSTEM</a:t>
            </a:r>
          </a:p>
        </p:txBody>
      </p:sp>
      <p:pic>
        <p:nvPicPr>
          <p:cNvPr id="15" name="Picture 14" descr="Screen Shot 2017-03-24 at 12.38.51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1" y="4195763"/>
            <a:ext cx="402383" cy="399152"/>
          </a:xfrm>
          <a:prstGeom prst="rect">
            <a:avLst/>
          </a:prstGeom>
        </p:spPr>
      </p:pic>
      <p:pic>
        <p:nvPicPr>
          <p:cNvPr id="16" name="Picture 15" descr="Screen Shot 2017-03-24 at 12.38.51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68" y="4232345"/>
            <a:ext cx="402383" cy="399152"/>
          </a:xfrm>
          <a:prstGeom prst="rect">
            <a:avLst/>
          </a:prstGeom>
        </p:spPr>
      </p:pic>
      <p:pic>
        <p:nvPicPr>
          <p:cNvPr id="17" name="Picture 16" descr="Screen Shot 2017-03-24 at 12.38.51 A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250" y="4328560"/>
            <a:ext cx="355341" cy="28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3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Widescreen</PresentationFormat>
  <Paragraphs>89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ＭＳ Ｐゴシック</vt:lpstr>
      <vt:lpstr>Roboto</vt:lpstr>
      <vt:lpstr>宋体</vt:lpstr>
      <vt:lpstr>宋体</vt:lpstr>
      <vt:lpstr>Aharoni</vt:lpstr>
      <vt:lpstr>Arial</vt:lpstr>
      <vt:lpstr>Calibri</vt:lpstr>
      <vt:lpstr>Impact</vt:lpstr>
      <vt:lpstr>Times New Roman</vt:lpstr>
      <vt:lpstr>Newsprint</vt:lpstr>
      <vt:lpstr>G M T S 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 M T S S</dc:title>
  <dc:creator>Vivian Gan</dc:creator>
  <cp:lastModifiedBy>Vivian Gan</cp:lastModifiedBy>
  <cp:revision>1</cp:revision>
  <dcterms:created xsi:type="dcterms:W3CDTF">2017-04-24T09:32:36Z</dcterms:created>
  <dcterms:modified xsi:type="dcterms:W3CDTF">2017-04-24T09:32:43Z</dcterms:modified>
</cp:coreProperties>
</file>